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3" r:id="rId5"/>
    <p:sldId id="260" r:id="rId6"/>
    <p:sldId id="269" r:id="rId7"/>
    <p:sldId id="275" r:id="rId8"/>
    <p:sldId id="276" r:id="rId9"/>
    <p:sldId id="265" r:id="rId10"/>
    <p:sldId id="279" r:id="rId11"/>
    <p:sldId id="278" r:id="rId12"/>
    <p:sldId id="280" r:id="rId13"/>
    <p:sldId id="274" r:id="rId14"/>
    <p:sldId id="283" r:id="rId15"/>
    <p:sldId id="277" r:id="rId16"/>
    <p:sldId id="281" r:id="rId17"/>
    <p:sldId id="282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493" autoAdjust="0"/>
  </p:normalViewPr>
  <p:slideViewPr>
    <p:cSldViewPr>
      <p:cViewPr varScale="1">
        <p:scale>
          <a:sx n="68" d="100"/>
          <a:sy n="68" d="100"/>
        </p:scale>
        <p:origin x="-1114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A379-C656-47FA-91FA-BB9971B0C706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6020-F6E2-4E20-9301-F5ABC0713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6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</a:t>
            </a:r>
            <a:r>
              <a:rPr lang="en-GB" dirty="0" smtClean="0">
                <a:solidFill>
                  <a:srgbClr val="FF0000"/>
                </a:solidFill>
              </a:rPr>
              <a:t>plot_bindingchanges.R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E:\Documents\Github\BindingAnal\validate_netcharge\plot_bindingchanges_abs_reg.R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8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be </a:t>
            </a:r>
            <a:r>
              <a:rPr lang="en-GB" dirty="0" smtClean="0"/>
              <a:t>changed: Make it</a:t>
            </a:r>
            <a:r>
              <a:rPr lang="en-GB" baseline="0" dirty="0" smtClean="0"/>
              <a:t> as 3d surface</a:t>
            </a:r>
          </a:p>
          <a:p>
            <a:r>
              <a:rPr lang="en-GB" baseline="0" dirty="0" err="1" smtClean="0"/>
              <a:t>workdir</a:t>
            </a:r>
            <a:r>
              <a:rPr lang="en-GB" baseline="0" dirty="0" smtClean="0"/>
              <a:t>: E:\Documents\Github\BindingAnal\fitness\tradeoff\Mtradeoff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/lowV0/hostKs_low_adaptive.csv‘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??</a:t>
            </a:r>
          </a:p>
          <a:p>
            <a:r>
              <a:rPr lang="en-GB" dirty="0" err="1" smtClean="0"/>
              <a:t>plotMutSelBalance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voutput1_low_adaptive_tree_300_simple.png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/voutput1_highv_tree_300_simple.mat’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</a:t>
            </a:r>
            <a:r>
              <a:rPr lang="en-GB" dirty="0" err="1" smtClean="0"/>
              <a:t>virusbinding.mat</a:t>
            </a:r>
            <a:r>
              <a:rPr lang="en-GB" dirty="0" smtClean="0"/>
              <a:t>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0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88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888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8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7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E:\Documents\Github\BindingAnal\validate_netcharge\netcharge_age19.R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5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(C) is the alternative fitness profile (without differential selection).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figure is produced from IBM (The script James wrote)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E:\Documents\Github\BindingAnal\fitness\tradeoff\Mtradeoff\dat\lowV0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E:\Documents\Github\BindingAnal\fitness\tradeoff\Mtradeoff\dat\highV0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Parameter setting: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Low fixed V=0.45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Hight</a:t>
            </a:r>
            <a:r>
              <a:rPr lang="en-GB" baseline="0" dirty="0" smtClean="0"/>
              <a:t> Fixed V=0.6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Adaptive binding V0=0.45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 = 200day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1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2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Dashed: Optimum binding avidity</a:t>
            </a:r>
          </a:p>
          <a:p>
            <a:r>
              <a:rPr lang="en-GB" dirty="0" smtClean="0"/>
              <a:t>Red: Initial binding avidity</a:t>
            </a:r>
          </a:p>
          <a:p>
            <a:r>
              <a:rPr lang="en-GB" dirty="0" smtClean="0"/>
              <a:t>Cyan: Final</a:t>
            </a:r>
            <a:r>
              <a:rPr lang="en-GB" baseline="0" dirty="0" smtClean="0"/>
              <a:t> </a:t>
            </a:r>
            <a:r>
              <a:rPr lang="en-GB" dirty="0" smtClean="0"/>
              <a:t>binding avidity 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baseline="0" dirty="0" smtClean="0"/>
              <a:t> E:\Documents\Github\BindingAnal\fitness\tradeoff\Mtradeoff</a:t>
            </a:r>
            <a:endParaRPr lang="en-GB" dirty="0" smtClean="0"/>
          </a:p>
          <a:p>
            <a:r>
              <a:rPr lang="en-GB" dirty="0" smtClean="0"/>
              <a:t>example: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/lowV0/hostKs_low_adaptive.csv'</a:t>
            </a:r>
          </a:p>
          <a:p>
            <a:r>
              <a:rPr lang="en-GB" dirty="0" err="1" smtClean="0"/>
              <a:t>plotPopRfromSkwithBinding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, </a:t>
            </a:r>
            <a:r>
              <a:rPr lang="en-GB" dirty="0" err="1" smtClean="0"/>
              <a:t>infileV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E:\Documents\Github\BindingAnal\fitness\tradeoff\Mtradeoff\dat\lowV0\virusbinding.mat, which</a:t>
            </a:r>
            <a:r>
              <a:rPr lang="en-GB" baseline="0" dirty="0" smtClean="0"/>
              <a:t> contains:</a:t>
            </a:r>
          </a:p>
          <a:p>
            <a:r>
              <a:rPr lang="en-GB" baseline="0" dirty="0" err="1" smtClean="0"/>
              <a:t>Vfinal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Vini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Vopt</a:t>
            </a:r>
            <a:r>
              <a:rPr lang="en-GB" baseline="0" dirty="0" smtClean="0"/>
              <a:t>. But I am not sure what this data is for?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6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E:\Documents\Github\BindingAnal\fitness\tradeoff\Mtradeoff\figs\fitness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5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it to simulated binding avidity.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</a:t>
            </a:r>
            <a:r>
              <a:rPr lang="en-GB" dirty="0" err="1" smtClean="0"/>
              <a:t>virusbinding_low_adaptive.mat</a:t>
            </a:r>
            <a:r>
              <a:rPr lang="en-GB" dirty="0" smtClean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showed that higher ratios of non-synonymous-to-synonymous substitutions on external tree branches relative to those found internally (http://dx.doi.org/10.1093/molbev/msm001). 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E:\Documents\Github\BindingAnal\ParseTree\mat\Mparsetree</a:t>
            </a:r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To compare the variance between internal and external nodes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netcharge</a:t>
            </a:r>
            <a:r>
              <a:rPr lang="en-GB" dirty="0" smtClean="0"/>
              <a:t> ] = </a:t>
            </a:r>
            <a:r>
              <a:rPr lang="en-GB" dirty="0" err="1" smtClean="0"/>
              <a:t>calNetCharge</a:t>
            </a:r>
            <a:r>
              <a:rPr lang="en-GB" dirty="0" smtClean="0"/>
              <a:t>( )</a:t>
            </a:r>
          </a:p>
          <a:p>
            <a:endParaRPr lang="en-GB" dirty="0" smtClean="0"/>
          </a:p>
          <a:p>
            <a:r>
              <a:rPr lang="en-GB" dirty="0" smtClean="0"/>
              <a:t>internal vs external</a:t>
            </a:r>
          </a:p>
          <a:p>
            <a:r>
              <a:rPr lang="en-GB" baseline="0" dirty="0" smtClean="0"/>
              <a:t>proportion of </a:t>
            </a:r>
            <a:r>
              <a:rPr lang="en-GB" baseline="0" dirty="0" err="1" smtClean="0"/>
              <a:t>netcharge</a:t>
            </a:r>
            <a:r>
              <a:rPr lang="en-GB" baseline="0" dirty="0" smtClean="0"/>
              <a:t> change (</a:t>
            </a:r>
            <a:r>
              <a:rPr lang="en-GB" dirty="0" smtClean="0"/>
              <a:t>7.8% vs</a:t>
            </a:r>
            <a:r>
              <a:rPr lang="en-GB" baseline="0" dirty="0" smtClean="0"/>
              <a:t> </a:t>
            </a:r>
            <a:r>
              <a:rPr lang="en-GB" dirty="0" smtClean="0"/>
              <a:t>12.1%)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variance (1.13 vs 1.18)</a:t>
            </a:r>
          </a:p>
          <a:p>
            <a:r>
              <a:rPr lang="en-GB" dirty="0" err="1" smtClean="0"/>
              <a:t>netcharge</a:t>
            </a:r>
            <a:r>
              <a:rPr lang="en-GB" baseline="0" dirty="0" smtClean="0"/>
              <a:t> prevalence(&gt;18) (20.0% vs 18.7%)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2. To find</a:t>
            </a:r>
            <a:r>
              <a:rPr lang="en-GB" baseline="0" dirty="0" smtClean="0"/>
              <a:t> out the </a:t>
            </a:r>
            <a:endParaRPr lang="en-GB" dirty="0" smtClean="0"/>
          </a:p>
          <a:p>
            <a:r>
              <a:rPr lang="en-GB" dirty="0" smtClean="0"/>
              <a:t>which code produce this hm_h3n2_ny_charge_1993_2006.mat</a:t>
            </a:r>
            <a:r>
              <a:rPr lang="en-GB" baseline="0" dirty="0" smtClean="0"/>
              <a:t>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newick_elements.mat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GB" dirty="0" smtClean="0"/>
              <a:t>hm_h3n2_ny_charge_1993_2006.mat</a:t>
            </a:r>
            <a:r>
              <a:rPr lang="en-GB" baseline="0" dirty="0" smtClean="0"/>
              <a:t> is not consistent to my tree file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2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2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6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7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5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7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86C-70E0-49B6-97A3-382949972FAE}" type="datetimeFigureOut">
              <a:rPr lang="en-GB" smtClean="0"/>
              <a:t>19/12/2016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0.png"/><Relationship Id="rId21" Type="http://schemas.openxmlformats.org/officeDocument/2006/relationships/image" Target="../media/image41.png"/><Relationship Id="rId7" Type="http://schemas.openxmlformats.org/officeDocument/2006/relationships/image" Target="../media/image2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31.png"/><Relationship Id="rId5" Type="http://schemas.openxmlformats.org/officeDocument/2006/relationships/image" Target="../media/image210.png"/><Relationship Id="rId15" Type="http://schemas.openxmlformats.org/officeDocument/2006/relationships/image" Target="../media/image35.png"/><Relationship Id="rId23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27.png"/><Relationship Id="rId4" Type="http://schemas.openxmlformats.org/officeDocument/2006/relationships/image" Target="../media/image200.png"/><Relationship Id="rId9" Type="http://schemas.openxmlformats.org/officeDocument/2006/relationships/image" Target="../media/image29.png"/><Relationship Id="rId14" Type="http://schemas.openxmlformats.org/officeDocument/2006/relationships/image" Target="../media/image250.png"/><Relationship Id="rId2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Short-sighted evolution of Influenza cellular receptor binding avidity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endParaRPr lang="en-GB" dirty="0" smtClean="0">
              <a:solidFill>
                <a:schemeClr val="tx1"/>
              </a:solidFill>
            </a:endParaRPr>
          </a:p>
          <a:p>
            <a:pPr algn="l"/>
            <a:r>
              <a:rPr lang="en-GB" dirty="0" err="1" smtClean="0">
                <a:solidFill>
                  <a:schemeClr val="tx1"/>
                </a:solidFill>
              </a:rPr>
              <a:t>Authours</a:t>
            </a:r>
            <a:r>
              <a:rPr lang="en-GB" dirty="0" smtClean="0">
                <a:solidFill>
                  <a:schemeClr val="tx1"/>
                </a:solidFill>
              </a:rPr>
              <a:t>: 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Hsiang-Yu Yuan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James Hay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Christophe </a:t>
            </a:r>
            <a:r>
              <a:rPr lang="en-GB" dirty="0">
                <a:solidFill>
                  <a:schemeClr val="tx1"/>
                </a:solidFill>
              </a:rPr>
              <a:t>F</a:t>
            </a:r>
            <a:r>
              <a:rPr lang="en-GB" dirty="0" smtClean="0">
                <a:solidFill>
                  <a:schemeClr val="tx1"/>
                </a:solidFill>
              </a:rPr>
              <a:t>raser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Katia </a:t>
            </a:r>
            <a:r>
              <a:rPr lang="en-GB" dirty="0" err="1" smtClean="0">
                <a:solidFill>
                  <a:schemeClr val="tx1"/>
                </a:solidFill>
              </a:rPr>
              <a:t>Koelle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6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Figure9: </a:t>
            </a:r>
            <a:r>
              <a:rPr lang="en-GB" sz="2000" dirty="0"/>
              <a:t>P</a:t>
            </a:r>
            <a:r>
              <a:rPr lang="en-GB" sz="2000" dirty="0" smtClean="0"/>
              <a:t>hylogenetic  analysis  of cellular </a:t>
            </a:r>
            <a:r>
              <a:rPr lang="en-GB" sz="2000" dirty="0"/>
              <a:t>receptor binding </a:t>
            </a:r>
            <a:r>
              <a:rPr lang="en-GB" sz="2000" dirty="0" smtClean="0"/>
              <a:t>avidity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E:\Documents\Github\BindingAnal\doc\manu\fig\Figure3_H3N2Tre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3596"/>
            <a:ext cx="3744416" cy="52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2060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For all internal nodes, only 7.7% of the strains showed </a:t>
            </a:r>
            <a:r>
              <a:rPr lang="en-GB" dirty="0" err="1"/>
              <a:t>netcharge</a:t>
            </a:r>
            <a:r>
              <a:rPr lang="en-GB" dirty="0"/>
              <a:t> change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whereas </a:t>
            </a:r>
            <a:r>
              <a:rPr lang="en-GB" dirty="0"/>
              <a:t>in external tips, which were destined to die out soon, a higher proportion of the strains (11.8%) changed the </a:t>
            </a:r>
            <a:r>
              <a:rPr lang="en-GB" dirty="0" err="1" smtClean="0"/>
              <a:t>netcharge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50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igureS1. </a:t>
            </a:r>
            <a:r>
              <a:rPr lang="en-GB" sz="2000" dirty="0"/>
              <a:t>The relative binding avidity by absolute net charge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151570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igureS2: Changes of within- </a:t>
            </a:r>
            <a:r>
              <a:rPr lang="en-GB" sz="2000" dirty="0"/>
              <a:t>and </a:t>
            </a:r>
            <a:r>
              <a:rPr lang="en-GB" sz="2000" dirty="0" smtClean="0"/>
              <a:t>between-host relative </a:t>
            </a:r>
            <a:r>
              <a:rPr lang="en-GB" sz="2000" dirty="0"/>
              <a:t>fitness </a:t>
            </a:r>
            <a:r>
              <a:rPr lang="en-GB" sz="2000" dirty="0" smtClean="0"/>
              <a:t>by time </a:t>
            </a:r>
            <a:r>
              <a:rPr lang="en-GB" sz="2000" dirty="0"/>
              <a:t>during the </a:t>
            </a:r>
            <a:r>
              <a:rPr lang="en-GB" sz="2000" dirty="0" smtClean="0"/>
              <a:t>epidemics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41143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igureS3: </a:t>
            </a:r>
            <a:r>
              <a:rPr lang="en-GB" sz="2000" dirty="0"/>
              <a:t>The </a:t>
            </a:r>
            <a:r>
              <a:rPr lang="en-GB" sz="2000" dirty="0" smtClean="0"/>
              <a:t>neutral effect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318"/>
            <a:ext cx="8229600" cy="3347726"/>
          </a:xfrm>
        </p:spPr>
      </p:pic>
    </p:spTree>
    <p:extLst>
      <p:ext uri="{BB962C8B-B14F-4D97-AF65-F5344CB8AC3E}">
        <p14:creationId xmlns:p14="http://schemas.microsoft.com/office/powerpoint/2010/main" val="60400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248983" y="1556792"/>
                <a:ext cx="3419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50" dirty="0" smtClean="0">
                    <a:latin typeface="+mj-lt"/>
                  </a:rPr>
                  <a:t>Properties of Host and Virus </a:t>
                </a:r>
                <a:endParaRPr lang="en-GB" sz="1050" dirty="0">
                  <a:latin typeface="+mj-lt"/>
                </a:endParaRPr>
              </a:p>
              <a:p>
                <a:r>
                  <a:rPr lang="en-GB" sz="1050" b="0" i="0" dirty="0" smtClean="0">
                    <a:latin typeface="+mj-lt"/>
                  </a:rPr>
                  <a:t>Host  tar:   </a:t>
                </a:r>
                <a:r>
                  <a:rPr lang="en-GB" sz="1050" i="1" dirty="0" smtClean="0">
                    <a:latin typeface="+mj-lt"/>
                  </a:rPr>
                  <a:t>K</a:t>
                </a:r>
                <a:r>
                  <a:rPr lang="en-GB" sz="1050" b="0" i="0" dirty="0" smtClean="0">
                    <a:latin typeface="+mj-lt"/>
                  </a:rPr>
                  <a:t>, </a:t>
                </a:r>
                <a:r>
                  <a:rPr lang="en-GB" sz="1050" dirty="0" smtClean="0">
                    <a:latin typeface="+mj-lt"/>
                  </a:rPr>
                  <a:t>immune status </a:t>
                </a:r>
              </a:p>
              <a:p>
                <a:r>
                  <a:rPr lang="en-GB" sz="1050" i="1" dirty="0">
                    <a:latin typeface="+mj-lt"/>
                  </a:rPr>
                  <a:t> </a:t>
                </a:r>
                <a:r>
                  <a:rPr lang="en-GB" sz="1050" i="1" dirty="0" smtClean="0">
                    <a:latin typeface="+mj-lt"/>
                  </a:rPr>
                  <a:t>                   J</a:t>
                </a:r>
                <a:r>
                  <a:rPr lang="en-GB" sz="1050" dirty="0" smtClean="0">
                    <a:latin typeface="+mj-lt"/>
                  </a:rPr>
                  <a:t>, immunity to the challenging strain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     h, infection history</a:t>
                </a:r>
              </a:p>
              <a:p>
                <a:endParaRPr lang="en-GB" sz="1050" b="0" i="0" dirty="0">
                  <a:latin typeface="+mj-lt"/>
                </a:endParaRPr>
              </a:p>
              <a:p>
                <a:r>
                  <a:rPr lang="en-GB" sz="1050" dirty="0" smtClean="0"/>
                  <a:t>Virus i: 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GB" sz="105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</m:t>
                    </m:r>
                    <m:r>
                      <m:rPr>
                        <m:sty m:val="p"/>
                      </m:rPr>
                      <a:rPr lang="el-GR" sz="105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050" b="0" i="0" dirty="0" smtClean="0">
                    <a:latin typeface="+mj-lt"/>
                  </a:rPr>
                  <a:t>, antigenic change</a:t>
                </a:r>
              </a:p>
              <a:p>
                <a:r>
                  <a:rPr lang="en-GB" sz="1050" dirty="0">
                    <a:solidFill>
                      <a:prstClr val="black"/>
                    </a:solidFill>
                    <a:latin typeface="+mj-lt"/>
                    <a:ea typeface="Cambria Math"/>
                  </a:rPr>
                  <a:t>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              V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binding</m:t>
                    </m:r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avidity</m:t>
                    </m:r>
                  </m:oMath>
                </a14:m>
                <a:endParaRPr lang="en-GB" sz="1050" b="0" dirty="0" smtClean="0">
                  <a:latin typeface="+mj-lt"/>
                </a:endParaRPr>
              </a:p>
              <a:p>
                <a:endParaRPr lang="en-GB" sz="1050" b="0" i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83" y="1556792"/>
                <a:ext cx="341936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3121162" y="1700808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600" baseline="-25000" dirty="0" err="1" smtClean="0">
                    <a:solidFill>
                      <a:schemeClr val="tx1"/>
                    </a:solidFill>
                  </a:rPr>
                  <a:t>src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2" y="1700808"/>
                <a:ext cx="787124" cy="80393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3121546" y="3062933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1400" baseline="-25000" dirty="0" smtClean="0">
                    <a:solidFill>
                      <a:schemeClr val="tx1"/>
                    </a:solidFill>
                  </a:rPr>
                  <a:t>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6" y="3062933"/>
                <a:ext cx="787124" cy="803934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1403648" y="3062933"/>
                <a:ext cx="787124" cy="80393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en-GB" sz="1600" baseline="-25000" dirty="0" smtClean="0">
                    <a:solidFill>
                      <a:schemeClr val="tx1"/>
                    </a:solidFill>
                  </a:rPr>
                  <a:t>tar</a:t>
                </a:r>
                <a:endParaRPr lang="en-GB" sz="1200" i="1" baseline="-25000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062933"/>
                <a:ext cx="787124" cy="803934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4822412" y="3062933"/>
                <a:ext cx="787124" cy="803934"/>
              </a:xfrm>
              <a:prstGeom prst="ellipse">
                <a:avLst/>
              </a:prstGeom>
              <a:solidFill>
                <a:srgbClr val="FF0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en-GB" sz="1400" baseline="-25000" dirty="0" err="1" smtClean="0">
                    <a:solidFill>
                      <a:schemeClr val="tx1"/>
                    </a:solidFill>
                  </a:rPr>
                  <a:t>tar</a:t>
                </a:r>
                <a:endParaRPr lang="en-GB" sz="1400" baseline="-25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12" y="3062933"/>
                <a:ext cx="787124" cy="803934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>
            <a:stCxn id="47" idx="6"/>
            <a:endCxn id="46" idx="2"/>
          </p:cNvCxnSpPr>
          <p:nvPr/>
        </p:nvCxnSpPr>
        <p:spPr>
          <a:xfrm>
            <a:off x="2190772" y="3464901"/>
            <a:ext cx="930774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8" idx="2"/>
          </p:cNvCxnSpPr>
          <p:nvPr/>
        </p:nvCxnSpPr>
        <p:spPr>
          <a:xfrm>
            <a:off x="3908670" y="3464901"/>
            <a:ext cx="913743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8" idx="4"/>
            <a:endCxn id="47" idx="4"/>
          </p:cNvCxnSpPr>
          <p:nvPr/>
        </p:nvCxnSpPr>
        <p:spPr>
          <a:xfrm rot="5400000">
            <a:off x="3506686" y="2157485"/>
            <a:ext cx="10262" cy="3418764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87827" y="3200656"/>
            <a:ext cx="339003" cy="2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 smtClean="0">
                <a:latin typeface="Times New Roman"/>
                <a:cs typeface="Times New Roman"/>
              </a:rPr>
              <a:t>γ</a:t>
            </a:r>
            <a:endParaRPr lang="en-GB" sz="1100" dirty="0"/>
          </a:p>
        </p:txBody>
      </p:sp>
      <p:cxnSp>
        <p:nvCxnSpPr>
          <p:cNvPr id="54" name="Straight Arrow Connector 53"/>
          <p:cNvCxnSpPr>
            <a:stCxn id="58" idx="3"/>
            <a:endCxn id="47" idx="6"/>
          </p:cNvCxnSpPr>
          <p:nvPr/>
        </p:nvCxnSpPr>
        <p:spPr>
          <a:xfrm flipH="1">
            <a:off x="2190772" y="2387009"/>
            <a:ext cx="1045662" cy="1077891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951055" y="3819356"/>
                <a:ext cx="710674" cy="22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5" y="3819356"/>
                <a:ext cx="710674" cy="223830"/>
              </a:xfrm>
              <a:prstGeom prst="rect">
                <a:avLst/>
              </a:prstGeom>
              <a:blipFill rotWithShape="1"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64204" y="4124980"/>
                <a:ext cx="142787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/>
                      </a:rPr>
                      <m:t>(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′=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+</m:t>
                    </m:r>
                    <m:r>
                      <a:rPr lang="en-GB" sz="11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l-GR" sz="11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:r>
                  <a:rPr lang="en-GB" sz="1100" dirty="0" smtClean="0">
                    <a:solidFill>
                      <a:prstClr val="black"/>
                    </a:solidFill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1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𝑖h</m:t>
                    </m:r>
                  </m:oMath>
                </a14:m>
                <a:r>
                  <a:rPr lang="en-GB" sz="1100" dirty="0" smtClean="0"/>
                  <a:t>))</a:t>
                </a:r>
                <a:endParaRPr lang="en-GB" sz="1100" dirty="0"/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04" y="4124980"/>
                <a:ext cx="1427875" cy="6001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835696" y="2643573"/>
                <a:ext cx="1070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𝑣𝑖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643573"/>
                <a:ext cx="1070797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2555776" y="3714937"/>
            <a:ext cx="662412" cy="794183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/>
          <p:cNvSpPr txBox="1">
            <a:spLocks/>
          </p:cNvSpPr>
          <p:nvPr/>
        </p:nvSpPr>
        <p:spPr>
          <a:xfrm>
            <a:off x="35496" y="44624"/>
            <a:ext cx="2256595" cy="1489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igureS4: </a:t>
            </a:r>
            <a:r>
              <a:rPr lang="en-GB" sz="2000" dirty="0"/>
              <a:t>Schema of the disease transmission in the individual-based model</a:t>
            </a:r>
          </a:p>
        </p:txBody>
      </p:sp>
    </p:spTree>
    <p:extLst>
      <p:ext uri="{BB962C8B-B14F-4D97-AF65-F5344CB8AC3E}">
        <p14:creationId xmlns:p14="http://schemas.microsoft.com/office/powerpoint/2010/main" val="305317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50" dirty="0" smtClean="0">
                    <a:latin typeface="+mj-lt"/>
                  </a:rPr>
                  <a:t>Properties of Host and Virus </a:t>
                </a:r>
                <a:endParaRPr lang="en-GB" sz="1050" dirty="0">
                  <a:latin typeface="+mj-lt"/>
                </a:endParaRPr>
              </a:p>
              <a:p>
                <a:r>
                  <a:rPr lang="en-GB" sz="1050" b="0" i="0" dirty="0" smtClean="0">
                    <a:latin typeface="+mj-lt"/>
                  </a:rPr>
                  <a:t>Host m : </a:t>
                </a:r>
                <a:r>
                  <a:rPr lang="en-GB" sz="1050" i="1" dirty="0">
                    <a:latin typeface="+mj-lt"/>
                  </a:rPr>
                  <a:t>K</a:t>
                </a:r>
                <a:r>
                  <a:rPr lang="en-GB" sz="1050" b="0" i="0" dirty="0" smtClean="0">
                    <a:latin typeface="+mj-lt"/>
                  </a:rPr>
                  <a:t>, life course immunity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 </a:t>
                </a:r>
                <a:r>
                  <a:rPr lang="en-GB" sz="1050" i="1" dirty="0" smtClean="0">
                    <a:latin typeface="+mj-lt"/>
                  </a:rPr>
                  <a:t>J</a:t>
                </a:r>
                <a:r>
                  <a:rPr lang="en-GB" sz="1050" dirty="0" smtClean="0">
                    <a:latin typeface="+mj-lt"/>
                  </a:rPr>
                  <a:t>,  pairwise immunity to the challenging strain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h, infection history</a:t>
                </a:r>
              </a:p>
              <a:p>
                <a:endParaRPr lang="en-GB" sz="1050" b="0" i="0" dirty="0">
                  <a:latin typeface="+mj-lt"/>
                </a:endParaRPr>
              </a:p>
              <a:p>
                <a:r>
                  <a:rPr lang="en-GB" sz="1050" dirty="0" smtClean="0"/>
                  <a:t>Virus i: 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sz="105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050" b="0" i="0" dirty="0" smtClean="0">
                    <a:latin typeface="+mj-lt"/>
                  </a:rPr>
                  <a:t>, antigenic change</a:t>
                </a:r>
              </a:p>
              <a:p>
                <a:r>
                  <a:rPr lang="en-GB" sz="1050" dirty="0">
                    <a:solidFill>
                      <a:prstClr val="black"/>
                    </a:solidFill>
                    <a:latin typeface="+mj-lt"/>
                    <a:ea typeface="Cambria Math"/>
                  </a:rPr>
                  <a:t>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         V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binding</m:t>
                    </m:r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avidity</m:t>
                    </m:r>
                  </m:oMath>
                </a14:m>
                <a:endParaRPr lang="en-GB" sz="1050" b="0" dirty="0" smtClean="0">
                  <a:latin typeface="+mj-lt"/>
                </a:endParaRPr>
              </a:p>
              <a:p>
                <a:endParaRPr lang="en-GB" sz="1050" b="0" i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600" baseline="-25000" dirty="0" err="1" smtClean="0">
                    <a:solidFill>
                      <a:schemeClr val="tx1"/>
                    </a:solidFill>
                  </a:rPr>
                  <a:t>src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Elbow Connector 78"/>
          <p:cNvCxnSpPr>
            <a:stCxn id="5" idx="0"/>
          </p:cNvCxnSpPr>
          <p:nvPr/>
        </p:nvCxnSpPr>
        <p:spPr>
          <a:xfrm rot="5400000" flipH="1" flipV="1">
            <a:off x="4026995" y="3330393"/>
            <a:ext cx="576064" cy="1240360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1534615" y="5811956"/>
            <a:ext cx="3055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7" idx="4"/>
          </p:cNvCxnSpPr>
          <p:nvPr/>
        </p:nvCxnSpPr>
        <p:spPr>
          <a:xfrm flipV="1">
            <a:off x="2290199" y="5102685"/>
            <a:ext cx="0" cy="7092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13361" y="5030693"/>
            <a:ext cx="1475373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622847" y="4238605"/>
            <a:ext cx="144000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stCxn id="5" idx="2"/>
            <a:endCxn id="7" idx="0"/>
          </p:cNvCxnSpPr>
          <p:nvPr/>
        </p:nvCxnSpPr>
        <p:spPr>
          <a:xfrm rot="10800000" flipV="1">
            <a:off x="2290199" y="4310613"/>
            <a:ext cx="1332648" cy="648072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218199" y="495868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smtClean="0">
                        <a:latin typeface="Cambria Math"/>
                      </a:rPr>
                      <m:t>V</m:t>
                    </m:r>
                    <m:r>
                      <a:rPr lang="en-GB" sz="1400" i="1" baseline="-25000">
                        <a:latin typeface="Cambria Math"/>
                      </a:rPr>
                      <m:t>𝑗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latin typeface="Cambria Math"/>
                      </a:rPr>
                      <m:t>V</m:t>
                    </m:r>
                    <m:r>
                      <a:rPr lang="en-GB" sz="1400" b="0" i="1" baseline="-25000" smtClean="0">
                        <a:latin typeface="Cambria Math"/>
                      </a:rPr>
                      <m:t>𝑖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  <a:p>
                <a:endParaRPr lang="en-GB" sz="1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2988734" y="4946400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5" idx="4"/>
          </p:cNvCxnSpPr>
          <p:nvPr/>
        </p:nvCxnSpPr>
        <p:spPr>
          <a:xfrm flipH="1" flipV="1">
            <a:off x="3694847" y="4382621"/>
            <a:ext cx="12238" cy="14293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b="0" i="1" baseline="30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𝑖𝑛𝑖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i="1" dirty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  <a:blipFill rotWithShape="1"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  <a:blipFill rotWithShape="1"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3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  <a:blipFill rotWithShape="1"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  <a:blipFill rotWithShape="1"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2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1200" dirty="0" smtClean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1400" baseline="-25000" dirty="0" smtClean="0">
                    <a:solidFill>
                      <a:schemeClr val="tx1"/>
                    </a:solidFill>
                  </a:rPr>
                  <a:t>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en-GB" sz="1600" baseline="-25000" dirty="0" smtClean="0">
                    <a:solidFill>
                      <a:schemeClr val="tx1"/>
                    </a:solidFill>
                  </a:rPr>
                  <a:t>tar</a:t>
                </a:r>
                <a:endParaRPr lang="en-GB" sz="1200" i="1" baseline="-25000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solidFill>
                <a:srgbClr val="FF0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en-GB" sz="1400" baseline="-25000" dirty="0" err="1" smtClean="0">
                    <a:solidFill>
                      <a:schemeClr val="tx1"/>
                    </a:solidFill>
                  </a:rPr>
                  <a:t>tar</a:t>
                </a:r>
                <a:endParaRPr lang="en-GB" sz="1400" baseline="-25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>
            <a:stCxn id="47" idx="6"/>
            <a:endCxn id="46" idx="2"/>
          </p:cNvCxnSpPr>
          <p:nvPr/>
        </p:nvCxnSpPr>
        <p:spPr>
          <a:xfrm>
            <a:off x="2190772" y="2028545"/>
            <a:ext cx="930774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8" idx="2"/>
          </p:cNvCxnSpPr>
          <p:nvPr/>
        </p:nvCxnSpPr>
        <p:spPr>
          <a:xfrm>
            <a:off x="3908670" y="2028545"/>
            <a:ext cx="913743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032562" y="2584692"/>
            <a:ext cx="767480" cy="136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Elbow Connector 51"/>
          <p:cNvCxnSpPr>
            <a:stCxn id="48" idx="4"/>
            <a:endCxn id="47" idx="4"/>
          </p:cNvCxnSpPr>
          <p:nvPr/>
        </p:nvCxnSpPr>
        <p:spPr>
          <a:xfrm rot="5400000">
            <a:off x="3506686" y="721129"/>
            <a:ext cx="10262" cy="3418764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87827" y="1764300"/>
            <a:ext cx="339003" cy="2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 smtClean="0">
                <a:latin typeface="Times New Roman"/>
                <a:cs typeface="Times New Roman"/>
              </a:rPr>
              <a:t>γ</a:t>
            </a:r>
            <a:endParaRPr lang="en-GB" sz="1100" dirty="0"/>
          </a:p>
        </p:txBody>
      </p:sp>
      <p:cxnSp>
        <p:nvCxnSpPr>
          <p:cNvPr id="54" name="Straight Arrow Connector 53"/>
          <p:cNvCxnSpPr>
            <a:endCxn id="47" idx="6"/>
          </p:cNvCxnSpPr>
          <p:nvPr/>
        </p:nvCxnSpPr>
        <p:spPr>
          <a:xfrm flipH="1">
            <a:off x="2190772" y="1090865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/>
                      </a:rPr>
                      <m:t>(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′=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+</m:t>
                    </m:r>
                    <m:r>
                      <a:rPr lang="en-GB" sz="11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l-GR" sz="11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:r>
                  <a:rPr lang="en-GB" sz="1100" dirty="0" smtClean="0">
                    <a:solidFill>
                      <a:prstClr val="black"/>
                    </a:solidFill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1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𝑖h</m:t>
                    </m:r>
                  </m:oMath>
                </a14:m>
                <a:r>
                  <a:rPr lang="en-GB" sz="1100" dirty="0" smtClean="0"/>
                  <a:t>))</a:t>
                </a:r>
                <a:endParaRPr lang="en-GB" sz="1100" dirty="0"/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𝑣𝑖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blipFill rotWithShape="1"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2172142" y="2278581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6"/>
          </p:cNvCxnSpPr>
          <p:nvPr/>
        </p:nvCxnSpPr>
        <p:spPr>
          <a:xfrm>
            <a:off x="3766847" y="4310613"/>
            <a:ext cx="590039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356886" y="4221088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0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4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  <a:blipFill rotWithShape="1"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2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= g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c</a:t>
                </a:r>
                <a:r>
                  <a:rPr lang="en-GB" sz="1200" dirty="0">
                    <a:solidFill>
                      <a:prstClr val="black"/>
                    </a:solidFill>
                  </a:rPr>
                  <a:t>R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in</a:t>
                </a:r>
                <a:r>
                  <a:rPr lang="en-GB" sz="1200" baseline="30000" dirty="0">
                    <a:solidFill>
                      <a:prstClr val="black"/>
                    </a:solidFill>
                  </a:rPr>
                  <a:t>’</a:t>
                </a:r>
                <a:r>
                  <a:rPr lang="el-GR" sz="12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t</a:t>
                </a: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  <a:blipFill rotWithShape="1">
                <a:blip r:embed="rId2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200" b="0" i="0" smtClean="0">
                          <a:latin typeface="Cambria Math"/>
                        </a:rPr>
                        <m:t>V</m:t>
                      </m:r>
                      <m:r>
                        <a:rPr lang="en-GB" sz="1200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GB" sz="1200" baseline="-250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Double Brace 86"/>
          <p:cNvSpPr/>
          <p:nvPr/>
        </p:nvSpPr>
        <p:spPr>
          <a:xfrm>
            <a:off x="7743255" y="6168620"/>
            <a:ext cx="1400745" cy="504056"/>
          </a:xfrm>
          <a:prstGeom prst="bracePair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i="1" baseline="30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𝑓𝑖𝑛𝑎𝑙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𝑣𝑗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  <a:blipFill rotWithShape="1"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 txBox="1">
            <a:spLocks/>
          </p:cNvSpPr>
          <p:nvPr/>
        </p:nvSpPr>
        <p:spPr>
          <a:xfrm>
            <a:off x="35496" y="44624"/>
            <a:ext cx="2256595" cy="1489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igureS4: </a:t>
            </a:r>
            <a:r>
              <a:rPr lang="en-GB" sz="2000" dirty="0"/>
              <a:t>Schema of the disease transmission in the individual-based model</a:t>
            </a:r>
          </a:p>
        </p:txBody>
      </p:sp>
    </p:spTree>
    <p:extLst>
      <p:ext uri="{BB962C8B-B14F-4D97-AF65-F5344CB8AC3E}">
        <p14:creationId xmlns:p14="http://schemas.microsoft.com/office/powerpoint/2010/main" val="39957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2099194"/>
            <a:ext cx="5944115" cy="26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6" y="1843902"/>
            <a:ext cx="7003387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0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T</a:t>
            </a:r>
            <a:r>
              <a:rPr lang="en-GB" sz="2000" dirty="0" smtClean="0"/>
              <a:t>ableS3.  validate_netcharge.csv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" y="2807720"/>
            <a:ext cx="7803557" cy="2110923"/>
          </a:xfrm>
        </p:spPr>
      </p:pic>
    </p:spTree>
    <p:extLst>
      <p:ext uri="{BB962C8B-B14F-4D97-AF65-F5344CB8AC3E}">
        <p14:creationId xmlns:p14="http://schemas.microsoft.com/office/powerpoint/2010/main" val="353179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figure1: </a:t>
            </a:r>
            <a:r>
              <a:rPr lang="en-GB" sz="2000" dirty="0"/>
              <a:t>The binding avidity changes of single amino acid mutations by net charge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40284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figure2: </a:t>
            </a:r>
            <a:r>
              <a:rPr lang="en-GB" sz="2000" dirty="0"/>
              <a:t>Net charge distribution by age </a:t>
            </a:r>
            <a:r>
              <a:rPr lang="en-GB" sz="2000" dirty="0" smtClean="0"/>
              <a:t>group.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277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623731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AJ Kucharski </a:t>
            </a:r>
            <a:r>
              <a:rPr lang="en-GB" dirty="0" smtClean="0"/>
              <a:t> </a:t>
            </a:r>
            <a:r>
              <a:rPr lang="en-GB" dirty="0"/>
              <a:t>‎2012 </a:t>
            </a:r>
            <a:r>
              <a:rPr lang="en-GB" dirty="0" err="1" smtClean="0"/>
              <a:t>Plos</a:t>
            </a:r>
            <a:r>
              <a:rPr lang="en-GB" dirty="0" smtClean="0"/>
              <a:t> </a:t>
            </a:r>
            <a:r>
              <a:rPr lang="en-GB" dirty="0" err="1" smtClean="0"/>
              <a:t>CompBio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8" y="1556792"/>
            <a:ext cx="3974842" cy="2736304"/>
          </a:xfrm>
        </p:spPr>
      </p:pic>
    </p:spTree>
    <p:extLst>
      <p:ext uri="{BB962C8B-B14F-4D97-AF65-F5344CB8AC3E}">
        <p14:creationId xmlns:p14="http://schemas.microsoft.com/office/powerpoint/2010/main" val="3069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figure3: </a:t>
            </a:r>
            <a:r>
              <a:rPr lang="en-GB" sz="2000" dirty="0"/>
              <a:t>Within host </a:t>
            </a:r>
            <a:r>
              <a:rPr lang="en-GB" sz="2000" dirty="0" smtClean="0"/>
              <a:t>reproductive number </a:t>
            </a:r>
            <a:br>
              <a:rPr lang="en-GB" sz="2000" dirty="0" smtClean="0"/>
            </a:br>
            <a:r>
              <a:rPr lang="en-GB" sz="2000" dirty="0" smtClean="0"/>
              <a:t>and </a:t>
            </a:r>
            <a:r>
              <a:rPr lang="en-GB" sz="2000" dirty="0"/>
              <a:t>the probability of infection.</a:t>
            </a:r>
          </a:p>
        </p:txBody>
      </p:sp>
      <p:pic>
        <p:nvPicPr>
          <p:cNvPr id="5" name="Picture 4" descr="E:\Documents\Github\BindingAnal\doc\manu\fig\FigS1_fitness_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-27384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:\Documents\Github\BindingAnal\doc\manu\fig\FigS2A_fitness_binding_V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88792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4" y="4391992"/>
            <a:ext cx="3240008" cy="2430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ea typeface="Cambria Math"/>
                  </a:rPr>
                  <a:t>blue: low k</a:t>
                </a:r>
              </a:p>
              <a:p>
                <a:r>
                  <a:rPr lang="en-GB" sz="1400" dirty="0" smtClean="0">
                    <a:ea typeface="Cambria Math"/>
                  </a:rPr>
                  <a:t>red: high k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227" t="-1163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79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figure4: Simulated epidemic  with and without </a:t>
            </a:r>
            <a:r>
              <a:rPr lang="en-GB" sz="2000" dirty="0"/>
              <a:t>within-host </a:t>
            </a:r>
            <a:r>
              <a:rPr lang="en-GB" sz="2000" dirty="0" smtClean="0"/>
              <a:t> binding </a:t>
            </a:r>
            <a:r>
              <a:rPr lang="en-GB" sz="2000" dirty="0"/>
              <a:t>avidity </a:t>
            </a:r>
            <a:r>
              <a:rPr lang="en-GB" sz="2000" dirty="0" smtClean="0"/>
              <a:t>adaptation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E:\Documents\Github\BindingAnal\doc\manu\fig\Figure4_s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536504" cy="35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609329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epidemic dynamics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96501" y="6137043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immunological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74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figure5: </a:t>
            </a:r>
            <a:r>
              <a:rPr lang="en-GB" sz="2000" dirty="0"/>
              <a:t>Distribution of population immunity during the epidemic with binding avidity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E:\Documents\Github\BindingAnal\doc\manu\fig\Figure5_host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27410"/>
            <a:ext cx="3973949" cy="33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figure6: </a:t>
            </a:r>
            <a:r>
              <a:rPr lang="en-GB" sz="2000" dirty="0"/>
              <a:t>The effective reproductive number </a:t>
            </a:r>
            <a:r>
              <a:rPr lang="en-GB" sz="2000" dirty="0" smtClean="0"/>
              <a:t>by </a:t>
            </a:r>
            <a:r>
              <a:rPr lang="en-GB" sz="2000" dirty="0"/>
              <a:t>time and binding avidity.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:\Documents\Github\BindingAnal\doc\manu\fig\Figure6_fitness_binding_lo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35311" cy="4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figure7: Within-host and between-host relative fitness by </a:t>
            </a:r>
            <a:r>
              <a:rPr lang="en-GB" sz="2000" dirty="0" smtClean="0"/>
              <a:t>binding </a:t>
            </a:r>
            <a:r>
              <a:rPr lang="en-GB" sz="2000" dirty="0"/>
              <a:t>avidity and antigenic  changes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6801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</a:t>
            </a:r>
            <a:r>
              <a:rPr lang="en-GB" sz="2000" dirty="0"/>
              <a:t>The </a:t>
            </a:r>
            <a:r>
              <a:rPr lang="en-GB" sz="2000" dirty="0" smtClean="0"/>
              <a:t>deleterious </a:t>
            </a:r>
            <a:r>
              <a:rPr lang="en-GB" sz="2000" dirty="0"/>
              <a:t>e</a:t>
            </a:r>
            <a:r>
              <a:rPr lang="en-GB" sz="2000" dirty="0" smtClean="0"/>
              <a:t>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E:\Documents\Github\BindingAnal\doc\manu\fig\Figure7_voutput1_low_adaptive_tree_300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" y="2204864"/>
            <a:ext cx="8213213" cy="33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27842</TotalTime>
  <Words>790</Words>
  <Application>Microsoft Office PowerPoint</Application>
  <PresentationFormat>On-screen Show (4:3)</PresentationFormat>
  <Paragraphs>156</Paragraphs>
  <Slides>18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Short-sighted evolution of Influenza cellular receptor binding avidity</vt:lpstr>
      <vt:lpstr>figure1: The binding avidity changes of single amino acid mutations by net charge</vt:lpstr>
      <vt:lpstr>figure2: Net charge distribution by age group.</vt:lpstr>
      <vt:lpstr>figure3: Within host reproductive number  and the probability of infection.</vt:lpstr>
      <vt:lpstr>figure4: Simulated epidemic  with and without within-host  binding avidity adaptation</vt:lpstr>
      <vt:lpstr>figure5: Distribution of population immunity during the epidemic with binding avidity adaptation</vt:lpstr>
      <vt:lpstr>figure6: The effective reproductive number by time and binding avidity.</vt:lpstr>
      <vt:lpstr>figure7: Within-host and between-host relative fitness by binding avidity and antigenic  changes</vt:lpstr>
      <vt:lpstr>figure8: The deleterious effect of within-host binding avidity adaptation on viral phylogeny</vt:lpstr>
      <vt:lpstr>Figure9: Phylogenetic  analysis  of cellular receptor binding avidity</vt:lpstr>
      <vt:lpstr>FigureS1. The relative binding avidity by absolute net charge</vt:lpstr>
      <vt:lpstr>FigureS2: Changes of within- and between-host relative fitness by time during the epidemics</vt:lpstr>
      <vt:lpstr>FigureS3: The neutral effect of within-host binding avidity adaptation on viral phylogeny</vt:lpstr>
      <vt:lpstr>PowerPoint Presentation</vt:lpstr>
      <vt:lpstr>PowerPoint Presentation</vt:lpstr>
      <vt:lpstr>PowerPoint Presentation</vt:lpstr>
      <vt:lpstr>PowerPoint Presentation</vt:lpstr>
      <vt:lpstr>TableS3.  validate_netcharge.csv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cellular binding avidity, the beneficial or deleterious effects on epidemics?</dc:title>
  <dc:creator>Hsiang-Yu Yuan</dc:creator>
  <cp:lastModifiedBy>Hsiang-Yu Yuan</cp:lastModifiedBy>
  <cp:revision>67</cp:revision>
  <dcterms:created xsi:type="dcterms:W3CDTF">2016-05-18T16:23:59Z</dcterms:created>
  <dcterms:modified xsi:type="dcterms:W3CDTF">2016-12-19T15:33:53Z</dcterms:modified>
</cp:coreProperties>
</file>